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8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00FF"/>
    <a:srgbClr val="3068A5"/>
    <a:srgbClr val="1C4885"/>
    <a:srgbClr val="66C1FC"/>
    <a:srgbClr val="BED4EC"/>
    <a:srgbClr val="0E1E30"/>
    <a:srgbClr val="000000"/>
    <a:srgbClr val="FFFFFF"/>
    <a:srgbClr val="5A9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1" autoAdjust="0"/>
    <p:restoredTop sz="94660"/>
  </p:normalViewPr>
  <p:slideViewPr>
    <p:cSldViewPr>
      <p:cViewPr varScale="1">
        <p:scale>
          <a:sx n="70" d="100"/>
          <a:sy n="70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8F532-3B51-461D-A6B2-726FB8A3F0DC}" type="doc">
      <dgm:prSet loTypeId="urn:microsoft.com/office/officeart/2005/8/layout/hLis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BA133B-4E14-418C-8B4A-70B2B471B4E2}">
      <dgm:prSet/>
      <dgm:spPr/>
      <dgm:t>
        <a:bodyPr/>
        <a:lstStyle/>
        <a:p>
          <a:pPr rtl="0"/>
          <a:r>
            <a:rPr lang="en-US" dirty="0" smtClean="0">
              <a:solidFill>
                <a:srgbClr val="3068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Behavioral Change Program</a:t>
          </a:r>
          <a:endParaRPr lang="en-US" dirty="0">
            <a:solidFill>
              <a:srgbClr val="3068A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0D4D64-2183-4114-92C8-7E9C0180FABA}" type="parTrans" cxnId="{F913B819-81B6-4FA8-8186-11C95F3EADD7}">
      <dgm:prSet/>
      <dgm:spPr/>
      <dgm:t>
        <a:bodyPr/>
        <a:lstStyle/>
        <a:p>
          <a:endParaRPr lang="en-US"/>
        </a:p>
      </dgm:t>
    </dgm:pt>
    <dgm:pt modelId="{8246B3B8-9A37-447F-84E0-165BC04E14D9}" type="sibTrans" cxnId="{F913B819-81B6-4FA8-8186-11C95F3EADD7}">
      <dgm:prSet/>
      <dgm:spPr/>
      <dgm:t>
        <a:bodyPr/>
        <a:lstStyle/>
        <a:p>
          <a:endParaRPr lang="en-US"/>
        </a:p>
      </dgm:t>
    </dgm:pt>
    <dgm:pt modelId="{15B8A8A8-D5F1-46AC-BF8D-64C1096407DB}">
      <dgm:prSet/>
      <dgm:spPr/>
      <dgm:t>
        <a:bodyPr/>
        <a:lstStyle/>
        <a:p>
          <a:pPr rtl="0"/>
          <a:r>
            <a:rPr lang="en-US" smtClean="0"/>
            <a:t>Nutrition education</a:t>
          </a:r>
          <a:endParaRPr lang="en-US" dirty="0"/>
        </a:p>
      </dgm:t>
    </dgm:pt>
    <dgm:pt modelId="{CE6335FA-9E96-4052-937D-8A4A25F04175}" type="parTrans" cxnId="{EBEE4BA1-C58C-49FC-AA0A-1DC2E01D8E5C}">
      <dgm:prSet/>
      <dgm:spPr/>
      <dgm:t>
        <a:bodyPr/>
        <a:lstStyle/>
        <a:p>
          <a:endParaRPr lang="en-US"/>
        </a:p>
      </dgm:t>
    </dgm:pt>
    <dgm:pt modelId="{103D596F-EF3B-4B49-9706-AE3BEC10CE6C}" type="sibTrans" cxnId="{EBEE4BA1-C58C-49FC-AA0A-1DC2E01D8E5C}">
      <dgm:prSet/>
      <dgm:spPr/>
      <dgm:t>
        <a:bodyPr/>
        <a:lstStyle/>
        <a:p>
          <a:endParaRPr lang="en-US"/>
        </a:p>
      </dgm:t>
    </dgm:pt>
    <dgm:pt modelId="{D99A0052-98E2-4BE6-85F8-16105296743F}">
      <dgm:prSet/>
      <dgm:spPr/>
      <dgm:t>
        <a:bodyPr/>
        <a:lstStyle/>
        <a:p>
          <a:pPr rtl="0"/>
          <a:r>
            <a:rPr lang="en-US" smtClean="0"/>
            <a:t>Cardio &amp; strength training programs</a:t>
          </a:r>
          <a:endParaRPr lang="en-US" dirty="0"/>
        </a:p>
      </dgm:t>
    </dgm:pt>
    <dgm:pt modelId="{3B1B5ABD-7EA4-42F8-AB9A-530C5F9CDE32}" type="parTrans" cxnId="{515767C1-52B9-423D-97AC-225468DDEF06}">
      <dgm:prSet/>
      <dgm:spPr/>
      <dgm:t>
        <a:bodyPr/>
        <a:lstStyle/>
        <a:p>
          <a:endParaRPr lang="en-US"/>
        </a:p>
      </dgm:t>
    </dgm:pt>
    <dgm:pt modelId="{232E231D-A488-486E-9BBA-C171495C66E6}" type="sibTrans" cxnId="{515767C1-52B9-423D-97AC-225468DDEF06}">
      <dgm:prSet/>
      <dgm:spPr/>
      <dgm:t>
        <a:bodyPr/>
        <a:lstStyle/>
        <a:p>
          <a:endParaRPr lang="en-US"/>
        </a:p>
      </dgm:t>
    </dgm:pt>
    <dgm:pt modelId="{070DCEC0-AFBC-4DD4-8140-BF2287DADE45}">
      <dgm:prSet/>
      <dgm:spPr/>
      <dgm:t>
        <a:bodyPr/>
        <a:lstStyle/>
        <a:p>
          <a:pPr rtl="0"/>
          <a:r>
            <a:rPr lang="en-US" smtClean="0"/>
            <a:t>Stress relief </a:t>
          </a:r>
          <a:endParaRPr lang="en-US" dirty="0"/>
        </a:p>
      </dgm:t>
    </dgm:pt>
    <dgm:pt modelId="{BFBEE522-5AC9-473B-9AFC-E360C92AF918}" type="parTrans" cxnId="{C3F890AA-41D7-41E0-B1F4-6A2D44147801}">
      <dgm:prSet/>
      <dgm:spPr/>
      <dgm:t>
        <a:bodyPr/>
        <a:lstStyle/>
        <a:p>
          <a:endParaRPr lang="en-US"/>
        </a:p>
      </dgm:t>
    </dgm:pt>
    <dgm:pt modelId="{AC9A8EEC-0197-46B3-B32C-84E866F6CD0A}" type="sibTrans" cxnId="{C3F890AA-41D7-41E0-B1F4-6A2D44147801}">
      <dgm:prSet/>
      <dgm:spPr/>
      <dgm:t>
        <a:bodyPr/>
        <a:lstStyle/>
        <a:p>
          <a:endParaRPr lang="en-US"/>
        </a:p>
      </dgm:t>
    </dgm:pt>
    <dgm:pt modelId="{0056EC8E-2587-458F-B825-7E9AD409855A}">
      <dgm:prSet/>
      <dgm:spPr/>
      <dgm:t>
        <a:bodyPr/>
        <a:lstStyle/>
        <a:p>
          <a:pPr rtl="0"/>
          <a:r>
            <a:rPr lang="en-US" smtClean="0"/>
            <a:t>Weight management plan</a:t>
          </a:r>
          <a:endParaRPr lang="en-US" dirty="0"/>
        </a:p>
      </dgm:t>
    </dgm:pt>
    <dgm:pt modelId="{5BFD16FD-77BA-496F-92A8-0EFCD1000DB1}" type="sibTrans" cxnId="{C9A43C81-A2D8-4F90-BC00-E3639BA27877}">
      <dgm:prSet/>
      <dgm:spPr/>
      <dgm:t>
        <a:bodyPr/>
        <a:lstStyle/>
        <a:p>
          <a:endParaRPr lang="en-US"/>
        </a:p>
      </dgm:t>
    </dgm:pt>
    <dgm:pt modelId="{8FCBE92F-4A2C-408A-AD27-223E7C65C874}" type="parTrans" cxnId="{C9A43C81-A2D8-4F90-BC00-E3639BA27877}">
      <dgm:prSet/>
      <dgm:spPr/>
      <dgm:t>
        <a:bodyPr/>
        <a:lstStyle/>
        <a:p>
          <a:endParaRPr lang="en-US"/>
        </a:p>
      </dgm:t>
    </dgm:pt>
    <dgm:pt modelId="{97EB9854-C324-453A-B396-E1D73D4F5CED}" type="pres">
      <dgm:prSet presAssocID="{8C48F532-3B51-461D-A6B2-726FB8A3F0D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3AB1DE-FAE4-4F9C-80B0-349F52068223}" type="pres">
      <dgm:prSet presAssocID="{56BA133B-4E14-418C-8B4A-70B2B471B4E2}" presName="roof" presStyleLbl="dkBgShp" presStyleIdx="0" presStyleCnt="2"/>
      <dgm:spPr/>
      <dgm:t>
        <a:bodyPr/>
        <a:lstStyle/>
        <a:p>
          <a:endParaRPr lang="en-US"/>
        </a:p>
      </dgm:t>
    </dgm:pt>
    <dgm:pt modelId="{F712FFAA-BBF6-4A30-9916-5E6F3F68C21B}" type="pres">
      <dgm:prSet presAssocID="{56BA133B-4E14-418C-8B4A-70B2B471B4E2}" presName="pillars" presStyleCnt="0"/>
      <dgm:spPr/>
    </dgm:pt>
    <dgm:pt modelId="{B3AD7F53-C2D6-4420-A589-B4A0C9D1EC08}" type="pres">
      <dgm:prSet presAssocID="{56BA133B-4E14-418C-8B4A-70B2B471B4E2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23327-0EDB-4E11-8E3D-4F8DFE0462BB}" type="pres">
      <dgm:prSet presAssocID="{0056EC8E-2587-458F-B825-7E9AD409855A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035ED-4D6C-476E-AA0F-7F36566BC89A}" type="pres">
      <dgm:prSet presAssocID="{D99A0052-98E2-4BE6-85F8-16105296743F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169C1-AEF6-4730-AF76-1BA8B6F182BA}" type="pres">
      <dgm:prSet presAssocID="{070DCEC0-AFBC-4DD4-8140-BF2287DADE45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4BAFE-B087-4EF0-8CCE-96F1D55FE47C}" type="pres">
      <dgm:prSet presAssocID="{56BA133B-4E14-418C-8B4A-70B2B471B4E2}" presName="base" presStyleLbl="dkBgShp" presStyleIdx="1" presStyleCnt="2"/>
      <dgm:spPr/>
    </dgm:pt>
  </dgm:ptLst>
  <dgm:cxnLst>
    <dgm:cxn modelId="{C3F890AA-41D7-41E0-B1F4-6A2D44147801}" srcId="{56BA133B-4E14-418C-8B4A-70B2B471B4E2}" destId="{070DCEC0-AFBC-4DD4-8140-BF2287DADE45}" srcOrd="3" destOrd="0" parTransId="{BFBEE522-5AC9-473B-9AFC-E360C92AF918}" sibTransId="{AC9A8EEC-0197-46B3-B32C-84E866F6CD0A}"/>
    <dgm:cxn modelId="{C9A43C81-A2D8-4F90-BC00-E3639BA27877}" srcId="{56BA133B-4E14-418C-8B4A-70B2B471B4E2}" destId="{0056EC8E-2587-458F-B825-7E9AD409855A}" srcOrd="1" destOrd="0" parTransId="{8FCBE92F-4A2C-408A-AD27-223E7C65C874}" sibTransId="{5BFD16FD-77BA-496F-92A8-0EFCD1000DB1}"/>
    <dgm:cxn modelId="{A5D6371C-5420-493D-9820-5822ECCA6C68}" type="presOf" srcId="{D99A0052-98E2-4BE6-85F8-16105296743F}" destId="{8CC035ED-4D6C-476E-AA0F-7F36566BC89A}" srcOrd="0" destOrd="0" presId="urn:microsoft.com/office/officeart/2005/8/layout/hList3"/>
    <dgm:cxn modelId="{F913B819-81B6-4FA8-8186-11C95F3EADD7}" srcId="{8C48F532-3B51-461D-A6B2-726FB8A3F0DC}" destId="{56BA133B-4E14-418C-8B4A-70B2B471B4E2}" srcOrd="0" destOrd="0" parTransId="{130D4D64-2183-4114-92C8-7E9C0180FABA}" sibTransId="{8246B3B8-9A37-447F-84E0-165BC04E14D9}"/>
    <dgm:cxn modelId="{C5E6F35B-7825-4703-A23F-2D22DE5768EA}" type="presOf" srcId="{0056EC8E-2587-458F-B825-7E9AD409855A}" destId="{D6E23327-0EDB-4E11-8E3D-4F8DFE0462BB}" srcOrd="0" destOrd="0" presId="urn:microsoft.com/office/officeart/2005/8/layout/hList3"/>
    <dgm:cxn modelId="{5796D06D-D816-49EA-BF62-4301838A16D4}" type="presOf" srcId="{56BA133B-4E14-418C-8B4A-70B2B471B4E2}" destId="{AD3AB1DE-FAE4-4F9C-80B0-349F52068223}" srcOrd="0" destOrd="0" presId="urn:microsoft.com/office/officeart/2005/8/layout/hList3"/>
    <dgm:cxn modelId="{21BB10DD-06F8-4FD4-85B8-8EDE888248AE}" type="presOf" srcId="{8C48F532-3B51-461D-A6B2-726FB8A3F0DC}" destId="{97EB9854-C324-453A-B396-E1D73D4F5CED}" srcOrd="0" destOrd="0" presId="urn:microsoft.com/office/officeart/2005/8/layout/hList3"/>
    <dgm:cxn modelId="{EBEE4BA1-C58C-49FC-AA0A-1DC2E01D8E5C}" srcId="{56BA133B-4E14-418C-8B4A-70B2B471B4E2}" destId="{15B8A8A8-D5F1-46AC-BF8D-64C1096407DB}" srcOrd="0" destOrd="0" parTransId="{CE6335FA-9E96-4052-937D-8A4A25F04175}" sibTransId="{103D596F-EF3B-4B49-9706-AE3BEC10CE6C}"/>
    <dgm:cxn modelId="{515767C1-52B9-423D-97AC-225468DDEF06}" srcId="{56BA133B-4E14-418C-8B4A-70B2B471B4E2}" destId="{D99A0052-98E2-4BE6-85F8-16105296743F}" srcOrd="2" destOrd="0" parTransId="{3B1B5ABD-7EA4-42F8-AB9A-530C5F9CDE32}" sibTransId="{232E231D-A488-486E-9BBA-C171495C66E6}"/>
    <dgm:cxn modelId="{AF0E5401-D19B-4EF3-AB66-D30DEDC994EA}" type="presOf" srcId="{070DCEC0-AFBC-4DD4-8140-BF2287DADE45}" destId="{46E169C1-AEF6-4730-AF76-1BA8B6F182BA}" srcOrd="0" destOrd="0" presId="urn:microsoft.com/office/officeart/2005/8/layout/hList3"/>
    <dgm:cxn modelId="{06899508-53AB-49D3-B11A-9B2BFDE23265}" type="presOf" srcId="{15B8A8A8-D5F1-46AC-BF8D-64C1096407DB}" destId="{B3AD7F53-C2D6-4420-A589-B4A0C9D1EC08}" srcOrd="0" destOrd="0" presId="urn:microsoft.com/office/officeart/2005/8/layout/hList3"/>
    <dgm:cxn modelId="{E5C6FC91-5F42-4F9D-838D-552E2CC32CA3}" type="presParOf" srcId="{97EB9854-C324-453A-B396-E1D73D4F5CED}" destId="{AD3AB1DE-FAE4-4F9C-80B0-349F52068223}" srcOrd="0" destOrd="0" presId="urn:microsoft.com/office/officeart/2005/8/layout/hList3"/>
    <dgm:cxn modelId="{B157A2DC-94EE-4663-A865-2D17622E16D5}" type="presParOf" srcId="{97EB9854-C324-453A-B396-E1D73D4F5CED}" destId="{F712FFAA-BBF6-4A30-9916-5E6F3F68C21B}" srcOrd="1" destOrd="0" presId="urn:microsoft.com/office/officeart/2005/8/layout/hList3"/>
    <dgm:cxn modelId="{8063B530-FE79-4394-9FEC-B6FB3EE451B2}" type="presParOf" srcId="{F712FFAA-BBF6-4A30-9916-5E6F3F68C21B}" destId="{B3AD7F53-C2D6-4420-A589-B4A0C9D1EC08}" srcOrd="0" destOrd="0" presId="urn:microsoft.com/office/officeart/2005/8/layout/hList3"/>
    <dgm:cxn modelId="{11662AA0-1DBD-4C23-B12C-92F3ABAC240C}" type="presParOf" srcId="{F712FFAA-BBF6-4A30-9916-5E6F3F68C21B}" destId="{D6E23327-0EDB-4E11-8E3D-4F8DFE0462BB}" srcOrd="1" destOrd="0" presId="urn:microsoft.com/office/officeart/2005/8/layout/hList3"/>
    <dgm:cxn modelId="{49163423-55E7-4E7C-8820-C11463D34510}" type="presParOf" srcId="{F712FFAA-BBF6-4A30-9916-5E6F3F68C21B}" destId="{8CC035ED-4D6C-476E-AA0F-7F36566BC89A}" srcOrd="2" destOrd="0" presId="urn:microsoft.com/office/officeart/2005/8/layout/hList3"/>
    <dgm:cxn modelId="{9239D1DD-A59D-4946-8252-F804E3473AD5}" type="presParOf" srcId="{F712FFAA-BBF6-4A30-9916-5E6F3F68C21B}" destId="{46E169C1-AEF6-4730-AF76-1BA8B6F182BA}" srcOrd="3" destOrd="0" presId="urn:microsoft.com/office/officeart/2005/8/layout/hList3"/>
    <dgm:cxn modelId="{0E71CBE1-77FA-4C67-97B2-F09CCA440D65}" type="presParOf" srcId="{97EB9854-C324-453A-B396-E1D73D4F5CED}" destId="{9F94BAFE-B087-4EF0-8CCE-96F1D55FE47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AB1DE-FAE4-4F9C-80B0-349F52068223}">
      <dsp:nvSpPr>
        <dsp:cNvPr id="0" name=""/>
        <dsp:cNvSpPr/>
      </dsp:nvSpPr>
      <dsp:spPr>
        <a:xfrm>
          <a:off x="0" y="0"/>
          <a:ext cx="8477250" cy="153162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>
              <a:solidFill>
                <a:srgbClr val="3068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Behavioral Change Program</a:t>
          </a:r>
          <a:endParaRPr lang="en-US" sz="5000" kern="1200" dirty="0">
            <a:solidFill>
              <a:srgbClr val="3068A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477250" cy="1531620"/>
      </dsp:txXfrm>
    </dsp:sp>
    <dsp:sp modelId="{B3AD7F53-C2D6-4420-A589-B4A0C9D1EC08}">
      <dsp:nvSpPr>
        <dsp:cNvPr id="0" name=""/>
        <dsp:cNvSpPr/>
      </dsp:nvSpPr>
      <dsp:spPr>
        <a:xfrm>
          <a:off x="0" y="1531620"/>
          <a:ext cx="2119312" cy="32164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Nutrition education</a:t>
          </a:r>
          <a:endParaRPr lang="en-US" sz="2500" kern="1200" dirty="0"/>
        </a:p>
      </dsp:txBody>
      <dsp:txXfrm>
        <a:off x="0" y="1531620"/>
        <a:ext cx="2119312" cy="3216402"/>
      </dsp:txXfrm>
    </dsp:sp>
    <dsp:sp modelId="{D6E23327-0EDB-4E11-8E3D-4F8DFE0462BB}">
      <dsp:nvSpPr>
        <dsp:cNvPr id="0" name=""/>
        <dsp:cNvSpPr/>
      </dsp:nvSpPr>
      <dsp:spPr>
        <a:xfrm>
          <a:off x="2119312" y="1531620"/>
          <a:ext cx="2119312" cy="3216402"/>
        </a:xfrm>
        <a:prstGeom prst="rect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shade val="51000"/>
                <a:satMod val="130000"/>
              </a:schemeClr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Weight management plan</a:t>
          </a:r>
          <a:endParaRPr lang="en-US" sz="2500" kern="1200" dirty="0"/>
        </a:p>
      </dsp:txBody>
      <dsp:txXfrm>
        <a:off x="2119312" y="1531620"/>
        <a:ext cx="2119312" cy="3216402"/>
      </dsp:txXfrm>
    </dsp:sp>
    <dsp:sp modelId="{8CC035ED-4D6C-476E-AA0F-7F36566BC89A}">
      <dsp:nvSpPr>
        <dsp:cNvPr id="0" name=""/>
        <dsp:cNvSpPr/>
      </dsp:nvSpPr>
      <dsp:spPr>
        <a:xfrm>
          <a:off x="4238625" y="1531620"/>
          <a:ext cx="2119312" cy="3216402"/>
        </a:xfrm>
        <a:prstGeom prst="rect">
          <a:avLst/>
        </a:prstGeom>
        <a:gradFill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shade val="51000"/>
                <a:satMod val="130000"/>
              </a:schemeClr>
            </a:gs>
            <a:gs pos="80000">
              <a:schemeClr val="accent5">
                <a:hueOff val="2171350"/>
                <a:satOff val="7464"/>
                <a:lumOff val="-35817"/>
                <a:alphaOff val="0"/>
                <a:shade val="93000"/>
                <a:satMod val="13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Cardio &amp; strength training programs</a:t>
          </a:r>
          <a:endParaRPr lang="en-US" sz="2500" kern="1200" dirty="0"/>
        </a:p>
      </dsp:txBody>
      <dsp:txXfrm>
        <a:off x="4238625" y="1531620"/>
        <a:ext cx="2119312" cy="3216402"/>
      </dsp:txXfrm>
    </dsp:sp>
    <dsp:sp modelId="{46E169C1-AEF6-4730-AF76-1BA8B6F182BA}">
      <dsp:nvSpPr>
        <dsp:cNvPr id="0" name=""/>
        <dsp:cNvSpPr/>
      </dsp:nvSpPr>
      <dsp:spPr>
        <a:xfrm>
          <a:off x="6357937" y="1531620"/>
          <a:ext cx="2119312" cy="3216402"/>
        </a:xfrm>
        <a:prstGeom prst="rect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Stress relief </a:t>
          </a:r>
          <a:endParaRPr lang="en-US" sz="2500" kern="1200" dirty="0"/>
        </a:p>
      </dsp:txBody>
      <dsp:txXfrm>
        <a:off x="6357937" y="1531620"/>
        <a:ext cx="2119312" cy="3216402"/>
      </dsp:txXfrm>
    </dsp:sp>
    <dsp:sp modelId="{9F94BAFE-B087-4EF0-8CCE-96F1D55FE47C}">
      <dsp:nvSpPr>
        <dsp:cNvPr id="0" name=""/>
        <dsp:cNvSpPr/>
      </dsp:nvSpPr>
      <dsp:spPr>
        <a:xfrm>
          <a:off x="0" y="4748022"/>
          <a:ext cx="8477250" cy="357378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E780-8108-4564-871D-2B82A99F212B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EB784-22CF-442C-A870-DC0EAE82C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1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1" name="Picture 31" descr="PPP_SMEDI_TLE_Female_Physicia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648200"/>
            <a:ext cx="91440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867400"/>
            <a:ext cx="91440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FB7208-0B95-4A7B-A6F0-B242119E8A3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" name="Picture 12" descr="CIMG0714.JPG"/>
          <p:cNvPicPr>
            <a:picLocks noChangeAspect="1"/>
          </p:cNvPicPr>
          <p:nvPr userDrawn="1"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0" y="0"/>
            <a:ext cx="9144000" cy="464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1" name="Picture 31" descr="PPP_SMEDI_TLE_Female_Physicia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648200"/>
            <a:ext cx="91440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867400"/>
            <a:ext cx="91440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FB7208-0B95-4A7B-A6F0-B242119E8A3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3" name="Picture 5" descr="C:\Users\Home\AppData\Local\Microsoft\Windows\Temporary Internet Files\Content.IE5\R7761TI5\MPj04387420000[1]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7826-3551-4B45-9BF1-6E58E90D09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2447924" cy="132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Picture 52" descr="PPP_SMEDI_TXT_Female_Physici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95250"/>
            <a:ext cx="6457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4772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4675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B516D55-1011-4216-BBC7-B3DCEAE3AF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2447924" cy="132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20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Campus Wellness Center</a:t>
            </a:r>
            <a:endParaRPr lang="en-US" dirty="0"/>
          </a:p>
        </p:txBody>
      </p:sp>
      <p:sp>
        <p:nvSpPr>
          <p:cNvPr id="4" name="Rectang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Dedicated to Promoting Healthy Lifestyles!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Well Lifestyle Program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447800"/>
          <a:ext cx="847725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310379" y="5372483"/>
            <a:ext cx="63597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C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All personalized for YOU!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C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7" name="Picture 5" descr="C:\Users\Home\AppData\Local\Microsoft\Windows\Temporary Internet Files\Content.IE5\NLVMIKXB\MPj0438711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450306" cy="1326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Nutrition Education</a:t>
            </a:r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381000" y="1524000"/>
            <a:ext cx="8477250" cy="5105400"/>
          </a:xfrm>
        </p:spPr>
        <p:txBody>
          <a:bodyPr/>
          <a:lstStyle>
            <a:extLst/>
          </a:lstStyle>
          <a:p>
            <a:r>
              <a:rPr lang="en-US" dirty="0" smtClean="0"/>
              <a:t>USDA Food and Nutrition Service Tools Training</a:t>
            </a:r>
          </a:p>
          <a:p>
            <a:pPr lvl="1"/>
            <a:r>
              <a:rPr lang="en-US" dirty="0" smtClean="0"/>
              <a:t>Dietary Guidelines</a:t>
            </a:r>
          </a:p>
          <a:p>
            <a:pPr lvl="1"/>
            <a:r>
              <a:rPr lang="en-US" dirty="0" smtClean="0"/>
              <a:t>Food Guide Pyramid</a:t>
            </a:r>
          </a:p>
          <a:p>
            <a:pPr lvl="1"/>
            <a:r>
              <a:rPr lang="en-US" dirty="0" smtClean="0"/>
              <a:t>Healthy Eating Index</a:t>
            </a:r>
            <a:endParaRPr lang="en-US" dirty="0"/>
          </a:p>
          <a:p>
            <a:pPr lvl="1"/>
            <a:r>
              <a:rPr lang="en-US" dirty="0" smtClean="0"/>
              <a:t>Patient counseling</a:t>
            </a:r>
          </a:p>
          <a:p>
            <a:r>
              <a:rPr lang="en-US" dirty="0" smtClean="0"/>
              <a:t>Food label education</a:t>
            </a:r>
          </a:p>
          <a:p>
            <a:r>
              <a:rPr lang="en-US" dirty="0" smtClean="0"/>
              <a:t>Food safety lessons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C:\Users\Home\AppData\Local\Microsoft\Windows\Temporary Internet Files\Content.IE5\R7761TI5\MPj043878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2388"/>
            <a:ext cx="1856232" cy="12430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Management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Physician Supervision</a:t>
            </a:r>
          </a:p>
          <a:p>
            <a:r>
              <a:rPr lang="en-US" dirty="0" smtClean="0"/>
              <a:t>Nutrition plan</a:t>
            </a:r>
          </a:p>
          <a:p>
            <a:r>
              <a:rPr lang="en-US" dirty="0" smtClean="0"/>
              <a:t>Reduced calorie diet</a:t>
            </a:r>
          </a:p>
          <a:p>
            <a:r>
              <a:rPr lang="en-US" dirty="0" smtClean="0"/>
              <a:t>Eating log analysis</a:t>
            </a:r>
          </a:p>
          <a:p>
            <a:r>
              <a:rPr lang="en-US" dirty="0" smtClean="0"/>
              <a:t>Exercise physiology</a:t>
            </a:r>
          </a:p>
          <a:p>
            <a:r>
              <a:rPr lang="en-US" dirty="0" smtClean="0"/>
              <a:t>Behavior modification</a:t>
            </a:r>
          </a:p>
          <a:p>
            <a:endParaRPr lang="en-US" dirty="0" smtClean="0"/>
          </a:p>
        </p:txBody>
      </p:sp>
      <p:pic>
        <p:nvPicPr>
          <p:cNvPr id="5128" name="Picture 8" descr="C:\Users\Home\AppData\Local\Microsoft\Windows\Temporary Internet Files\Content.IE5\29A1GTNP\MPj04222660000[1].jpg"/>
          <p:cNvPicPr>
            <a:picLocks noChangeAspect="1" noChangeArrowheads="1"/>
          </p:cNvPicPr>
          <p:nvPr/>
        </p:nvPicPr>
        <p:blipFill>
          <a:blip r:embed="rId2" cstate="print"/>
          <a:srcRect t="38889"/>
          <a:stretch>
            <a:fillRect/>
          </a:stretch>
        </p:blipFill>
        <p:spPr bwMode="auto">
          <a:xfrm>
            <a:off x="0" y="0"/>
            <a:ext cx="245745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Cardio and </a:t>
            </a:r>
            <a:br>
              <a:rPr lang="en-US" dirty="0" smtClean="0"/>
            </a:br>
            <a:r>
              <a:rPr lang="en-US" dirty="0" smtClean="0"/>
              <a:t>Strength Training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Fitness Assessment</a:t>
            </a:r>
          </a:p>
          <a:p>
            <a:r>
              <a:rPr lang="en-US" dirty="0" smtClean="0"/>
              <a:t>Group exercises</a:t>
            </a:r>
          </a:p>
          <a:p>
            <a:r>
              <a:rPr lang="en-US" dirty="0" smtClean="0"/>
              <a:t>Walking program</a:t>
            </a:r>
          </a:p>
          <a:p>
            <a:r>
              <a:rPr lang="en-US" dirty="0" smtClean="0"/>
              <a:t>Personal training</a:t>
            </a:r>
          </a:p>
          <a:p>
            <a:r>
              <a:rPr lang="en-US" dirty="0" smtClean="0"/>
              <a:t>Boot camp</a:t>
            </a:r>
          </a:p>
          <a:p>
            <a:endParaRPr lang="en-US" dirty="0" smtClean="0"/>
          </a:p>
        </p:txBody>
      </p:sp>
      <p:pic>
        <p:nvPicPr>
          <p:cNvPr id="6148" name="Picture 4" descr="C:\Users\Home\AppData\Local\Microsoft\Windows\Temporary Internet Files\Content.IE5\29A1GTNP\MPj04221900000[1].jpg"/>
          <p:cNvPicPr>
            <a:picLocks noChangeAspect="1" noChangeArrowheads="1"/>
          </p:cNvPicPr>
          <p:nvPr/>
        </p:nvPicPr>
        <p:blipFill>
          <a:blip r:embed="rId2" cstate="print"/>
          <a:srcRect t="22222" b="28889"/>
          <a:stretch>
            <a:fillRect/>
          </a:stretch>
        </p:blipFill>
        <p:spPr bwMode="auto">
          <a:xfrm>
            <a:off x="0" y="-1"/>
            <a:ext cx="245745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Stress Relief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Relaxation techniques</a:t>
            </a:r>
          </a:p>
          <a:p>
            <a:pPr lvl="1"/>
            <a:r>
              <a:rPr lang="en-US" dirty="0" smtClean="0"/>
              <a:t>Meditation and deep breathing exercises</a:t>
            </a:r>
          </a:p>
          <a:p>
            <a:pPr lvl="1"/>
            <a:r>
              <a:rPr lang="en-US" dirty="0" smtClean="0"/>
              <a:t>Progressive muscle relaxation</a:t>
            </a:r>
          </a:p>
          <a:p>
            <a:r>
              <a:rPr lang="en-US" dirty="0" smtClean="0"/>
              <a:t>Yoga and Tai chi</a:t>
            </a:r>
          </a:p>
          <a:p>
            <a:r>
              <a:rPr lang="en-US" dirty="0" smtClean="0"/>
              <a:t>Nature hikes</a:t>
            </a:r>
          </a:p>
          <a:p>
            <a:r>
              <a:rPr lang="en-US" dirty="0" smtClean="0"/>
              <a:t>Stretching and strengthening classes</a:t>
            </a:r>
          </a:p>
          <a:p>
            <a:endParaRPr lang="en-US" dirty="0" smtClean="0"/>
          </a:p>
        </p:txBody>
      </p:sp>
      <p:pic>
        <p:nvPicPr>
          <p:cNvPr id="7172" name="Picture 4" descr="C:\Users\Home\AppData\Local\Microsoft\Windows\Temporary Internet Files\Content.IE5\29A1GTNP\MPj043305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450306" cy="1323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Call us at 555-8281 to sign up for our programs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6392" y="4876800"/>
            <a:ext cx="88912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C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Visit the Center for a healthier YOU!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C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theme1.xml><?xml version="1.0" encoding="utf-8"?>
<a:theme xmlns:a="http://schemas.openxmlformats.org/drawingml/2006/main" name="Physicians at work design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Physicians at work design template</Template>
  <TotalTime>177</TotalTime>
  <Words>129</Words>
  <Application>Microsoft Office PowerPoint</Application>
  <PresentationFormat>On-screen Show (4:3)</PresentationFormat>
  <Paragraphs>40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Physicians at work design template</vt:lpstr>
      <vt:lpstr> Campus Wellness Center</vt:lpstr>
      <vt:lpstr>Living Well Lifestyle Program</vt:lpstr>
      <vt:lpstr>Nutrition Education</vt:lpstr>
      <vt:lpstr>Weight Management Plan</vt:lpstr>
      <vt:lpstr>Cardio and  Strength Training Programs</vt:lpstr>
      <vt:lpstr>Stress Relief </vt:lpstr>
      <vt:lpstr>PowerPoint Presentation</vt:lpstr>
    </vt:vector>
  </TitlesOfParts>
  <Company>Utah Valley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Wellness Center</dc:title>
  <dc:creator>Exploring Series</dc:creator>
  <cp:lastModifiedBy>Exploring Series</cp:lastModifiedBy>
  <cp:revision>13</cp:revision>
  <dcterms:created xsi:type="dcterms:W3CDTF">2009-06-09T00:34:06Z</dcterms:created>
  <dcterms:modified xsi:type="dcterms:W3CDTF">2010-04-29T03:20:42Z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TC102862151033</vt:lpwstr>
  </property>
</Properties>
</file>